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268"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F0502020204030203" pitchFamily="34" charset="77"/>
      <p:regular r:id="rId10"/>
      <p:bold r:id="rId11"/>
      <p:italic r:id="rId12"/>
      <p:boldItalic r:id="rId13"/>
    </p:embeddedFont>
    <p:embeddedFont>
      <p:font typeface="Lato Black" panose="020F0A02020204030203" pitchFamily="34" charset="77"/>
      <p:bold r:id="rId14"/>
      <p:bold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672"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B3E5FC"/>
    <a:srgbClr val="FFFFFF"/>
    <a:srgbClr val="90A4AE"/>
    <a:srgbClr val="C8E6C9"/>
    <a:srgbClr val="81C784"/>
    <a:srgbClr val="252529"/>
    <a:srgbClr val="F06292"/>
    <a:srgbClr val="F8BBD0"/>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42" autoAdjust="0"/>
    <p:restoredTop sz="90355" autoAdjust="0"/>
  </p:normalViewPr>
  <p:slideViewPr>
    <p:cSldViewPr snapToGrid="0" showGuides="1">
      <p:cViewPr varScale="1">
        <p:scale>
          <a:sx n="25" d="100"/>
          <a:sy n="25" d="100"/>
        </p:scale>
        <p:origin x="992" y="256"/>
      </p:cViewPr>
      <p:guideLst>
        <p:guide pos="15672"/>
        <p:guide pos="6024"/>
        <p:guide pos="264"/>
        <p:guide pos="744"/>
        <p:guide orient="horz" pos="103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5/31/19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5/31/19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8092741" y="-2"/>
            <a:ext cx="11254993" cy="3293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341497" y="1507534"/>
            <a:ext cx="25976634" cy="4024517"/>
          </a:xfrm>
        </p:spPr>
        <p:txBody>
          <a:bodyPr anchor="t">
            <a:noAutofit/>
          </a:bodyPr>
          <a:lstStyle/>
          <a:p>
            <a:pPr marL="857250" indent="-857250" algn="l">
              <a:lnSpc>
                <a:spcPct val="100000"/>
              </a:lnSpc>
              <a:buFont typeface="Wingdings" pitchFamily="2" charset="2"/>
              <a:buChar char="v"/>
            </a:pP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Choose</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ML models based on our expectations of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performance</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and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interpretability</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and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computational resources. </a:t>
            </a:r>
            <a:b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66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B0C5B857-0E51-4898-BAEF-B471D5E63813}"/>
              </a:ext>
            </a:extLst>
          </p:cNvPr>
          <p:cNvSpPr/>
          <p:nvPr/>
        </p:nvSpPr>
        <p:spPr>
          <a:xfrm>
            <a:off x="-74252" y="-25060"/>
            <a:ext cx="11993985" cy="3298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389244" y="7458134"/>
            <a:ext cx="10826986" cy="22631324"/>
          </a:xfrm>
          <a:prstGeom prst="rect">
            <a:avLst/>
          </a:prstGeom>
          <a:noFill/>
        </p:spPr>
        <p:txBody>
          <a:bodyPr wrap="square" rtlCol="0">
            <a:spAutoFit/>
          </a:bodyPr>
          <a:lstStyle/>
          <a:p>
            <a:pPr>
              <a:lnSpc>
                <a:spcPct val="120000"/>
              </a:lnSpc>
            </a:pPr>
            <a:r>
              <a:rPr lang="en-US" sz="3400" b="1" dirty="0">
                <a:latin typeface="Lato Black" panose="020F0A02020204030203" pitchFamily="34" charset="0"/>
                <a:cs typeface="Arial" panose="020B0604020202020204" pitchFamily="34" charset="0"/>
              </a:rPr>
              <a:t>INTRODUCTION</a:t>
            </a:r>
          </a:p>
          <a:p>
            <a:pPr marL="571500" indent="-571500">
              <a:lnSpc>
                <a:spcPct val="120000"/>
              </a:lnSpc>
              <a:buFont typeface="Arial" panose="020B0604020202020204" pitchFamily="34" charset="0"/>
              <a:buChar char="•"/>
            </a:pPr>
            <a:r>
              <a:rPr lang="en-US" sz="3400" dirty="0">
                <a:latin typeface="Lato" panose="020F0502020204030203" pitchFamily="34" charset="0"/>
                <a:cs typeface="Arial" panose="020B0604020202020204" pitchFamily="34" charset="0"/>
              </a:rPr>
              <a:t>In the microbiome field, use of machine learning (ML) is often flawed. There is a lack of clarity and consistency on which methods are used and how these methods are implemented.</a:t>
            </a:r>
          </a:p>
          <a:p>
            <a:pPr marL="571500" indent="-571500">
              <a:lnSpc>
                <a:spcPct val="120000"/>
              </a:lnSpc>
              <a:buFont typeface="Arial" panose="020B0604020202020204" pitchFamily="34" charset="0"/>
              <a:buChar char="•"/>
            </a:pPr>
            <a:r>
              <a:rPr lang="en-US" sz="3400" dirty="0">
                <a:latin typeface="Lato" panose="020F0502020204030203" pitchFamily="34" charset="0"/>
                <a:cs typeface="Arial" panose="020B0604020202020204" pitchFamily="34" charset="0"/>
              </a:rPr>
              <a:t>This is also the case for studies that used microbiome data to detect colorectal cancer (CRC) lesions.</a:t>
            </a:r>
          </a:p>
          <a:p>
            <a:pPr marL="571500" indent="-571500">
              <a:lnSpc>
                <a:spcPct val="120000"/>
              </a:lnSpc>
              <a:buFont typeface="Arial" panose="020B0604020202020204" pitchFamily="34" charset="0"/>
              <a:buChar char="•"/>
            </a:pPr>
            <a:r>
              <a:rPr lang="en-US" sz="3400" dirty="0">
                <a:latin typeface="Lato" panose="020F0502020204030203" pitchFamily="34" charset="0"/>
                <a:cs typeface="Arial" panose="020B0604020202020204" pitchFamily="34" charset="0"/>
              </a:rPr>
              <a:t>To showcase a reliable ML pipeline and to shed light on how  ML model selection can affect modeling results, we performed an empirical analysis comparing 7 different ML models using the same CRC dataset.</a:t>
            </a:r>
          </a:p>
          <a:p>
            <a:pPr marL="571500" indent="-571500">
              <a:lnSpc>
                <a:spcPct val="120000"/>
              </a:lnSpc>
              <a:buFont typeface="Arial" panose="020B0604020202020204" pitchFamily="34" charset="0"/>
              <a:buChar char="•"/>
            </a:pPr>
            <a:endParaRPr lang="en-US" sz="3400" dirty="0">
              <a:latin typeface="Lato" panose="020F0502020204030203" pitchFamily="34" charset="0"/>
              <a:cs typeface="Arial" panose="020B0604020202020204" pitchFamily="34" charset="0"/>
            </a:endParaRPr>
          </a:p>
          <a:p>
            <a:pPr>
              <a:lnSpc>
                <a:spcPct val="120000"/>
              </a:lnSpc>
            </a:pPr>
            <a:r>
              <a:rPr lang="en-US" sz="34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400" dirty="0">
                <a:latin typeface="Lato" panose="020F0502020204030203" pitchFamily="34" charset="0"/>
                <a:cs typeface="Arial" panose="020B0604020202020204" pitchFamily="34" charset="0"/>
              </a:rPr>
              <a:t>Dataset: 490 patients (261 CRC, 229 healthy)</a:t>
            </a:r>
          </a:p>
          <a:p>
            <a:pPr marL="1200150" lvl="1" indent="-742950">
              <a:lnSpc>
                <a:spcPct val="120000"/>
              </a:lnSpc>
              <a:buFont typeface="Arial" panose="020B0604020202020204" pitchFamily="34" charset="0"/>
              <a:buChar char="•"/>
            </a:pPr>
            <a:r>
              <a:rPr lang="en-US" sz="3400" dirty="0">
                <a:latin typeface="Lato" panose="020F0502020204030203" pitchFamily="34" charset="0"/>
                <a:cs typeface="Arial" panose="020B0604020202020204" pitchFamily="34" charset="0"/>
              </a:rPr>
              <a:t>Fecal 16S rRNA sequences are features.</a:t>
            </a:r>
          </a:p>
          <a:p>
            <a:pPr marL="1200150" lvl="1" indent="-742950">
              <a:lnSpc>
                <a:spcPct val="120000"/>
              </a:lnSpc>
              <a:buFont typeface="Arial" panose="020B0604020202020204" pitchFamily="34" charset="0"/>
              <a:buChar char="•"/>
            </a:pPr>
            <a:r>
              <a:rPr lang="en-US" sz="3400" dirty="0">
                <a:latin typeface="Lato" panose="020F0502020204030203" pitchFamily="34" charset="0"/>
                <a:cs typeface="Arial" panose="020B0604020202020204" pitchFamily="34" charset="0"/>
              </a:rPr>
              <a:t>Colonoscopy results are labels (SRN or not)</a:t>
            </a:r>
          </a:p>
          <a:p>
            <a:pPr marL="742950" indent="-742950">
              <a:lnSpc>
                <a:spcPct val="120000"/>
              </a:lnSpc>
              <a:buFont typeface="+mj-lt"/>
              <a:buAutoNum type="arabicPeriod"/>
            </a:pPr>
            <a:r>
              <a:rPr lang="en-US" sz="3400" dirty="0">
                <a:latin typeface="Lato" panose="020F0502020204030203" pitchFamily="34" charset="0"/>
                <a:cs typeface="Arial" panose="020B0604020202020204" pitchFamily="34" charset="0"/>
              </a:rPr>
              <a:t>Model: Binary prediction task with L2-regularized logistic regression, L1 and L2 support vector machines (SVM) with linear and radial basis function kernels, a decision tree, random forest and extreme gradient boosted decision tree (</a:t>
            </a:r>
            <a:r>
              <a:rPr lang="en-US" sz="3400" dirty="0" err="1">
                <a:latin typeface="Lato" panose="020F0502020204030203" pitchFamily="34" charset="0"/>
                <a:cs typeface="Arial" panose="020B0604020202020204" pitchFamily="34" charset="0"/>
              </a:rPr>
              <a:t>XGBoost</a:t>
            </a:r>
            <a:r>
              <a:rPr lang="en-US" sz="3400" dirty="0">
                <a:latin typeface="Lato" panose="020F0502020204030203" pitchFamily="34" charset="0"/>
                <a:cs typeface="Arial" panose="020B0604020202020204" pitchFamily="34" charset="0"/>
              </a:rPr>
              <a:t>).</a:t>
            </a:r>
          </a:p>
          <a:p>
            <a:pPr>
              <a:lnSpc>
                <a:spcPct val="120000"/>
              </a:lnSpc>
            </a:pPr>
            <a:r>
              <a:rPr lang="en-US" sz="3400" b="1" dirty="0">
                <a:latin typeface="Lato" panose="020F0502020204030203" pitchFamily="34" charset="0"/>
                <a:cs typeface="Arial" panose="020B0604020202020204" pitchFamily="34" charset="0"/>
              </a:rPr>
              <a:t>Machine Learning Pipeline</a:t>
            </a:r>
          </a:p>
          <a:p>
            <a:pPr marL="742950" indent="-742950">
              <a:lnSpc>
                <a:spcPct val="120000"/>
              </a:lnSpc>
              <a:buFont typeface="+mj-lt"/>
              <a:buAutoNum type="arabicPeriod"/>
            </a:pPr>
            <a:endParaRPr lang="en-US" sz="3400"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400"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panose="020F0502020204030203" pitchFamily="34" charset="0"/>
              <a:cs typeface="Arial" panose="020B0604020202020204" pitchFamily="34" charset="0"/>
            </a:endParaRPr>
          </a:p>
          <a:p>
            <a:pPr>
              <a:lnSpc>
                <a:spcPct val="120000"/>
              </a:lnSpc>
            </a:pPr>
            <a:endParaRPr lang="en-US" sz="3400" dirty="0">
              <a:latin typeface="Lato Black" panose="020F0A02020204030203" pitchFamily="34" charset="0"/>
              <a:cs typeface="Arial" panose="020B0604020202020204" pitchFamily="34" charset="0"/>
            </a:endParaRPr>
          </a:p>
          <a:p>
            <a:pPr>
              <a:lnSpc>
                <a:spcPct val="120000"/>
              </a:lnSpc>
            </a:pPr>
            <a:endParaRPr lang="en-US" sz="3400" dirty="0">
              <a:latin typeface="Lato Black" panose="020F0A02020204030203" pitchFamily="34" charset="0"/>
              <a:cs typeface="Arial" panose="020B0604020202020204" pitchFamily="34" charset="0"/>
            </a:endParaRPr>
          </a:p>
          <a:p>
            <a:pPr>
              <a:lnSpc>
                <a:spcPct val="120000"/>
              </a:lnSpc>
            </a:pPr>
            <a:endParaRPr lang="en-US" sz="3400" dirty="0">
              <a:latin typeface="Lato Black" panose="020F0A02020204030203" pitchFamily="34" charset="0"/>
              <a:cs typeface="Arial" panose="020B0604020202020204" pitchFamily="34" charset="0"/>
            </a:endParaRPr>
          </a:p>
          <a:p>
            <a:pPr>
              <a:lnSpc>
                <a:spcPct val="120000"/>
              </a:lnSpc>
            </a:pPr>
            <a:endParaRPr lang="en-US" sz="3400" dirty="0">
              <a:latin typeface="Lato Black" panose="020F0A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396982" y="280154"/>
            <a:ext cx="11400871" cy="3785652"/>
          </a:xfrm>
          <a:prstGeom prst="rect">
            <a:avLst/>
          </a:prstGeom>
          <a:noFill/>
        </p:spPr>
        <p:txBody>
          <a:bodyPr wrap="square" rtlCol="0">
            <a:spAutoFit/>
          </a:bodyPr>
          <a:lstStyle/>
          <a:p>
            <a:r>
              <a:rPr lang="en-US" sz="6000" b="1" i="1" dirty="0">
                <a:latin typeface="Lato" panose="020F0502020204030203" pitchFamily="34" charset="0"/>
                <a:cs typeface="Lato" panose="020F0502020204030203" pitchFamily="34" charset="0"/>
              </a:rPr>
              <a:t>Evaluation of Machine Learning Methods That Identify Colorectal Lesions with Microbiota-Associated Biomarkers</a:t>
            </a:r>
            <a:endParaRPr lang="en-US" sz="6000" i="1" dirty="0">
              <a:latin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64F9E57F-C64F-4827-8C49-BB9DBDC073C7}"/>
              </a:ext>
            </a:extLst>
          </p:cNvPr>
          <p:cNvSpPr txBox="1"/>
          <p:nvPr/>
        </p:nvSpPr>
        <p:spPr>
          <a:xfrm>
            <a:off x="1066713" y="4243116"/>
            <a:ext cx="10347754" cy="3739485"/>
          </a:xfrm>
          <a:prstGeom prst="rect">
            <a:avLst/>
          </a:prstGeom>
          <a:noFill/>
        </p:spPr>
        <p:txBody>
          <a:bodyPr wrap="square" rtlCol="0">
            <a:spAutoFit/>
          </a:bodyPr>
          <a:lstStyle/>
          <a:p>
            <a:pPr>
              <a:lnSpc>
                <a:spcPct val="100000"/>
              </a:lnSpc>
              <a:spcBef>
                <a:spcPts val="0"/>
              </a:spcBef>
              <a:spcAft>
                <a:spcPts val="600"/>
              </a:spcAft>
            </a:pPr>
            <a:r>
              <a:rPr lang="en-US" sz="4000" b="1" dirty="0">
                <a:latin typeface="Lato" panose="020F0502020204030203" pitchFamily="34" charset="0"/>
                <a:cs typeface="Lato" panose="020F0502020204030203" pitchFamily="34" charset="0"/>
              </a:rPr>
              <a:t>B. D. Topçuoğlu</a:t>
            </a:r>
            <a:r>
              <a:rPr lang="en-US" sz="4000" b="1" baseline="30000" dirty="0">
                <a:solidFill>
                  <a:srgbClr val="C00000"/>
                </a:solidFill>
                <a:latin typeface="Lato" panose="020F0502020204030203" pitchFamily="34" charset="0"/>
                <a:cs typeface="Lato" panose="020F0502020204030203" pitchFamily="34" charset="0"/>
              </a:rPr>
              <a:t>1</a:t>
            </a:r>
            <a:r>
              <a:rPr lang="en-US" sz="4000" dirty="0">
                <a:latin typeface="Lato" panose="020F0502020204030203" pitchFamily="34" charset="0"/>
                <a:cs typeface="Lato" panose="020F0502020204030203" pitchFamily="34" charset="0"/>
              </a:rPr>
              <a:t>, J. Wiens</a:t>
            </a:r>
            <a:r>
              <a:rPr lang="en-US" sz="4000" b="1" baseline="30000" dirty="0">
                <a:solidFill>
                  <a:srgbClr val="C00000"/>
                </a:solidFill>
                <a:latin typeface="Lato" panose="020F0502020204030203" pitchFamily="34" charset="0"/>
                <a:cs typeface="Lato" panose="020F0502020204030203" pitchFamily="34" charset="0"/>
              </a:rPr>
              <a:t>2</a:t>
            </a:r>
            <a:r>
              <a:rPr lang="en-US" sz="4000" dirty="0">
                <a:latin typeface="Lato" panose="020F0502020204030203" pitchFamily="34" charset="0"/>
                <a:cs typeface="Lato" panose="020F0502020204030203" pitchFamily="34" charset="0"/>
              </a:rPr>
              <a:t>, M. T. Ruffin</a:t>
            </a:r>
            <a:r>
              <a:rPr lang="en-US" sz="4000" b="1" baseline="30000" dirty="0">
                <a:solidFill>
                  <a:srgbClr val="C00000"/>
                </a:solidFill>
                <a:latin typeface="Lato" panose="020F0502020204030203" pitchFamily="34" charset="0"/>
                <a:cs typeface="Lato" panose="020F0502020204030203" pitchFamily="34" charset="0"/>
              </a:rPr>
              <a:t>3</a:t>
            </a:r>
            <a:r>
              <a:rPr lang="en-US" sz="4000" dirty="0">
                <a:latin typeface="Lato" panose="020F0502020204030203" pitchFamily="34" charset="0"/>
                <a:cs typeface="Lato" panose="020F0502020204030203" pitchFamily="34" charset="0"/>
              </a:rPr>
              <a:t>, P. D. Schloss</a:t>
            </a:r>
            <a:r>
              <a:rPr lang="en-US" sz="4000" b="1" baseline="30000" dirty="0">
                <a:solidFill>
                  <a:srgbClr val="C00000"/>
                </a:solidFill>
                <a:latin typeface="Lato" panose="020F0502020204030203" pitchFamily="34" charset="0"/>
                <a:cs typeface="Lato" panose="020F0502020204030203" pitchFamily="34" charset="0"/>
              </a:rPr>
              <a:t>1</a:t>
            </a:r>
          </a:p>
          <a:p>
            <a:r>
              <a:rPr lang="en-US" sz="2400" b="1" baseline="30000" dirty="0">
                <a:solidFill>
                  <a:srgbClr val="C00000"/>
                </a:solidFill>
                <a:latin typeface="Lato" panose="020F0502020204030203" pitchFamily="34" charset="0"/>
                <a:cs typeface="Lato" panose="020F0502020204030203" pitchFamily="34" charset="0"/>
              </a:rPr>
              <a:t>1</a:t>
            </a:r>
            <a:r>
              <a:rPr lang="en-US" sz="2400" dirty="0">
                <a:latin typeface="Lato" panose="020F0502020204030203" pitchFamily="34" charset="0"/>
                <a:cs typeface="Lato" panose="020F0502020204030203" pitchFamily="34" charset="0"/>
              </a:rPr>
              <a:t>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Microbiology and Immunology, University of Michigan</a:t>
            </a:r>
          </a:p>
          <a:p>
            <a:r>
              <a:rPr lang="en-US" sz="2400" b="1" baseline="30000" dirty="0">
                <a:solidFill>
                  <a:srgbClr val="C00000"/>
                </a:solidFill>
                <a:latin typeface="Lato" panose="020F0502020204030203" pitchFamily="34" charset="0"/>
                <a:cs typeface="Lato" panose="020F0502020204030203" pitchFamily="34" charset="0"/>
              </a:rPr>
              <a:t>2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Computer Science and Engineering, University or Michigan</a:t>
            </a:r>
          </a:p>
          <a:p>
            <a:r>
              <a:rPr lang="en-US" sz="2400" b="1" baseline="30000" dirty="0">
                <a:solidFill>
                  <a:srgbClr val="C00000"/>
                </a:solidFill>
                <a:latin typeface="Lato" panose="020F0502020204030203" pitchFamily="34" charset="0"/>
                <a:cs typeface="Lato" panose="020F0502020204030203" pitchFamily="34" charset="0"/>
              </a:rPr>
              <a:t>3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Family Medicine and Community Medicine, Penn State Hershey Medical Center </a:t>
            </a:r>
          </a:p>
          <a:p>
            <a:pPr marL="514350" indent="-514350">
              <a:buAutoNum type="arabicPeriod"/>
            </a:pPr>
            <a:endParaRPr lang="en-US" sz="2800" dirty="0">
              <a:latin typeface="Lato" panose="020F0502020204030203" pitchFamily="34" charset="0"/>
              <a:cs typeface="Lato" panose="020F0502020204030203" pitchFamily="34" charset="0"/>
            </a:endParaRPr>
          </a:p>
          <a:p>
            <a:pPr marL="514350" indent="-514350">
              <a:buAutoNum type="arabicPeriod"/>
            </a:pPr>
            <a:endParaRPr lang="en-US" sz="2800"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636255" y="440838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Take a picture to</a:t>
            </a:r>
            <a:br>
              <a:rPr lang="en-US" sz="4800" dirty="0">
                <a:solidFill>
                  <a:srgbClr val="80DEEA"/>
                </a:solidFill>
                <a:latin typeface="Lato" panose="020F0502020204030203" pitchFamily="34" charset="0"/>
                <a:cs typeface="Arial" panose="020B0604020202020204" pitchFamily="34" charset="0"/>
              </a:rPr>
            </a:br>
            <a:r>
              <a:rPr lang="en-US" sz="4800" dirty="0">
                <a:solidFill>
                  <a:srgbClr val="80DEEA"/>
                </a:solidFill>
                <a:latin typeface="Lato Black" panose="020F0A02020204030203" pitchFamily="34" charset="0"/>
                <a:cs typeface="Arial" panose="020B0604020202020204" pitchFamily="34" charset="0"/>
              </a:rPr>
              <a:t>go to my </a:t>
            </a:r>
            <a:r>
              <a:rPr lang="en-US" sz="4800" dirty="0" err="1">
                <a:solidFill>
                  <a:srgbClr val="80DEEA"/>
                </a:solidFill>
                <a:latin typeface="Lato Black" panose="020F0A02020204030203" pitchFamily="34" charset="0"/>
                <a:cs typeface="Arial" panose="020B0604020202020204" pitchFamily="34" charset="0"/>
              </a:rPr>
              <a:t>Github</a:t>
            </a:r>
            <a:r>
              <a:rPr lang="en-US" sz="4800" dirty="0">
                <a:solidFill>
                  <a:srgbClr val="80DEEA"/>
                </a:solidFill>
                <a:latin typeface="Lato Black" panose="020F0A02020204030203" pitchFamily="34" charset="0"/>
                <a:cs typeface="Arial" panose="020B0604020202020204" pitchFamily="34" charset="0"/>
              </a:rPr>
              <a:t> repository.</a:t>
            </a:r>
          </a:p>
        </p:txBody>
      </p:sp>
      <p:sp>
        <p:nvSpPr>
          <p:cNvPr id="18" name="Rectangle 17">
            <a:extLst>
              <a:ext uri="{FF2B5EF4-FFF2-40B4-BE49-F238E27FC236}">
                <a16:creationId xmlns:a16="http://schemas.microsoft.com/office/drawing/2014/main" id="{FFBF6308-DE89-4361-988D-52269B946BF4}"/>
              </a:ext>
            </a:extLst>
          </p:cNvPr>
          <p:cNvSpPr/>
          <p:nvPr/>
        </p:nvSpPr>
        <p:spPr>
          <a:xfrm>
            <a:off x="12536892" y="25559081"/>
            <a:ext cx="5616599" cy="55276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0215C62-9102-3F48-BC98-B98FCF0BC393}"/>
              </a:ext>
            </a:extLst>
          </p:cNvPr>
          <p:cNvPicPr>
            <a:picLocks noChangeAspect="1"/>
          </p:cNvPicPr>
          <p:nvPr/>
        </p:nvPicPr>
        <p:blipFill>
          <a:blip r:embed="rId3"/>
          <a:stretch>
            <a:fillRect/>
          </a:stretch>
        </p:blipFill>
        <p:spPr>
          <a:xfrm>
            <a:off x="38352541" y="2529571"/>
            <a:ext cx="10843433" cy="2464416"/>
          </a:xfrm>
          <a:prstGeom prst="rect">
            <a:avLst/>
          </a:prstGeom>
        </p:spPr>
      </p:pic>
      <p:pic>
        <p:nvPicPr>
          <p:cNvPr id="15" name="Picture 14">
            <a:extLst>
              <a:ext uri="{FF2B5EF4-FFF2-40B4-BE49-F238E27FC236}">
                <a16:creationId xmlns:a16="http://schemas.microsoft.com/office/drawing/2014/main" id="{51DF9019-6946-564B-9260-31A7919B6679}"/>
              </a:ext>
            </a:extLst>
          </p:cNvPr>
          <p:cNvPicPr>
            <a:picLocks noChangeAspect="1"/>
          </p:cNvPicPr>
          <p:nvPr/>
        </p:nvPicPr>
        <p:blipFill>
          <a:blip r:embed="rId4"/>
          <a:stretch>
            <a:fillRect/>
          </a:stretch>
        </p:blipFill>
        <p:spPr>
          <a:xfrm>
            <a:off x="38673066" y="8563635"/>
            <a:ext cx="9698956" cy="7274217"/>
          </a:xfrm>
          <a:prstGeom prst="rect">
            <a:avLst/>
          </a:prstGeom>
        </p:spPr>
      </p:pic>
      <p:sp>
        <p:nvSpPr>
          <p:cNvPr id="25" name="Title 4">
            <a:extLst>
              <a:ext uri="{FF2B5EF4-FFF2-40B4-BE49-F238E27FC236}">
                <a16:creationId xmlns:a16="http://schemas.microsoft.com/office/drawing/2014/main" id="{5ACCFD48-4AEC-7F43-9F1A-4BFF9A86078E}"/>
              </a:ext>
            </a:extLst>
          </p:cNvPr>
          <p:cNvSpPr txBox="1">
            <a:spLocks/>
          </p:cNvSpPr>
          <p:nvPr/>
        </p:nvSpPr>
        <p:spPr>
          <a:xfrm>
            <a:off x="12399677" y="19123488"/>
            <a:ext cx="24567797" cy="12484959"/>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1143000" indent="-1143000" algn="l">
              <a:lnSpc>
                <a:spcPct val="100000"/>
              </a:lnSpc>
              <a:buFont typeface="Wingdings" pitchFamily="2" charset="2"/>
              <a:buChar char="v"/>
            </a:pP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Random forest </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model was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best</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at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detecting colorectal lesions </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using 16S rRNA sequences but it was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slow to train</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and more complex</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Despite the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simplicity</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the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L</a:t>
            </a:r>
            <a:r>
              <a:rPr lang="en-US" sz="6600" b="1" baseline="-25000" dirty="0">
                <a:solidFill>
                  <a:schemeClr val="bg1"/>
                </a:solidFill>
                <a:latin typeface="Lato" panose="020F0502020204030203" pitchFamily="34" charset="0"/>
                <a:ea typeface="Roboto" panose="02000000000000000000" pitchFamily="2" charset="0"/>
                <a:cs typeface="Arial" panose="020B0604020202020204" pitchFamily="34" charset="0"/>
              </a:rPr>
              <a:t>2</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-regularized logistic regression</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followed random forest. It was also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fast </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and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easy to interpret</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a:t>
            </a: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66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7" name="TextBox 26">
            <a:extLst>
              <a:ext uri="{FF2B5EF4-FFF2-40B4-BE49-F238E27FC236}">
                <a16:creationId xmlns:a16="http://schemas.microsoft.com/office/drawing/2014/main" id="{5E0F489E-9F01-4544-ABC6-B2A62CAF49E7}"/>
              </a:ext>
            </a:extLst>
          </p:cNvPr>
          <p:cNvSpPr txBox="1"/>
          <p:nvPr/>
        </p:nvSpPr>
        <p:spPr>
          <a:xfrm>
            <a:off x="21736094" y="30459226"/>
            <a:ext cx="8077384" cy="830997"/>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a:t>
            </a:r>
            <a:r>
              <a:rPr lang="en-US" sz="4800" dirty="0" err="1">
                <a:solidFill>
                  <a:srgbClr val="80DEEA"/>
                </a:solidFill>
                <a:latin typeface="Lato Black" panose="020F0A02020204030203" pitchFamily="34" charset="0"/>
                <a:cs typeface="Arial" panose="020B0604020202020204" pitchFamily="34" charset="0"/>
              </a:rPr>
              <a:t>Begum_Topcuoglu</a:t>
            </a:r>
            <a:endParaRPr lang="en-US" sz="4800" dirty="0">
              <a:solidFill>
                <a:srgbClr val="80DEEA"/>
              </a:solidFill>
              <a:latin typeface="Lato Black" panose="020F0A02020204030203" pitchFamily="34" charset="0"/>
              <a:cs typeface="Arial" panose="020B0604020202020204" pitchFamily="34" charset="0"/>
            </a:endParaRPr>
          </a:p>
        </p:txBody>
      </p:sp>
      <p:pic>
        <p:nvPicPr>
          <p:cNvPr id="7" name="Picture 6">
            <a:extLst>
              <a:ext uri="{FF2B5EF4-FFF2-40B4-BE49-F238E27FC236}">
                <a16:creationId xmlns:a16="http://schemas.microsoft.com/office/drawing/2014/main" id="{1F914478-4EB2-1549-ABC3-A528572CBF77}"/>
              </a:ext>
            </a:extLst>
          </p:cNvPr>
          <p:cNvPicPr>
            <a:picLocks noChangeAspect="1"/>
          </p:cNvPicPr>
          <p:nvPr/>
        </p:nvPicPr>
        <p:blipFill>
          <a:blip r:embed="rId5"/>
          <a:stretch>
            <a:fillRect/>
          </a:stretch>
        </p:blipFill>
        <p:spPr>
          <a:xfrm>
            <a:off x="19431141" y="29963947"/>
            <a:ext cx="1920742" cy="1920742"/>
          </a:xfrm>
          <a:prstGeom prst="rect">
            <a:avLst/>
          </a:prstGeom>
        </p:spPr>
      </p:pic>
      <p:pic>
        <p:nvPicPr>
          <p:cNvPr id="13" name="Picture 12">
            <a:extLst>
              <a:ext uri="{FF2B5EF4-FFF2-40B4-BE49-F238E27FC236}">
                <a16:creationId xmlns:a16="http://schemas.microsoft.com/office/drawing/2014/main" id="{EF5352F8-CD54-DB45-8C5A-8D217C783FEA}"/>
              </a:ext>
            </a:extLst>
          </p:cNvPr>
          <p:cNvPicPr>
            <a:picLocks noChangeAspect="1"/>
          </p:cNvPicPr>
          <p:nvPr/>
        </p:nvPicPr>
        <p:blipFill>
          <a:blip r:embed="rId6"/>
          <a:stretch>
            <a:fillRect/>
          </a:stretch>
        </p:blipFill>
        <p:spPr>
          <a:xfrm>
            <a:off x="31403604" y="29681424"/>
            <a:ext cx="2203265" cy="2203265"/>
          </a:xfrm>
          <a:prstGeom prst="rect">
            <a:avLst/>
          </a:prstGeom>
        </p:spPr>
      </p:pic>
      <p:pic>
        <p:nvPicPr>
          <p:cNvPr id="38" name="Picture 37">
            <a:extLst>
              <a:ext uri="{FF2B5EF4-FFF2-40B4-BE49-F238E27FC236}">
                <a16:creationId xmlns:a16="http://schemas.microsoft.com/office/drawing/2014/main" id="{044CEF24-18CB-F648-9126-5085B22738FF}"/>
              </a:ext>
            </a:extLst>
          </p:cNvPr>
          <p:cNvPicPr>
            <a:picLocks noChangeAspect="1"/>
          </p:cNvPicPr>
          <p:nvPr/>
        </p:nvPicPr>
        <p:blipFill rotWithShape="1">
          <a:blip r:embed="rId7"/>
          <a:srcRect b="35424"/>
          <a:stretch/>
        </p:blipFill>
        <p:spPr>
          <a:xfrm>
            <a:off x="33311788" y="29675904"/>
            <a:ext cx="3810000" cy="2214303"/>
          </a:xfrm>
          <a:prstGeom prst="rect">
            <a:avLst/>
          </a:prstGeom>
        </p:spPr>
      </p:pic>
      <p:pic>
        <p:nvPicPr>
          <p:cNvPr id="42" name="Picture 41">
            <a:extLst>
              <a:ext uri="{FF2B5EF4-FFF2-40B4-BE49-F238E27FC236}">
                <a16:creationId xmlns:a16="http://schemas.microsoft.com/office/drawing/2014/main" id="{94AA025E-FC1B-C443-BB5A-4F22DF5E2D70}"/>
              </a:ext>
            </a:extLst>
          </p:cNvPr>
          <p:cNvPicPr>
            <a:picLocks noChangeAspect="1"/>
          </p:cNvPicPr>
          <p:nvPr/>
        </p:nvPicPr>
        <p:blipFill rotWithShape="1">
          <a:blip r:embed="rId8"/>
          <a:srcRect r="70288"/>
          <a:stretch/>
        </p:blipFill>
        <p:spPr>
          <a:xfrm>
            <a:off x="29589374" y="29734203"/>
            <a:ext cx="1230146" cy="1955800"/>
          </a:xfrm>
          <a:prstGeom prst="rect">
            <a:avLst/>
          </a:prstGeom>
        </p:spPr>
      </p:pic>
      <p:sp>
        <p:nvSpPr>
          <p:cNvPr id="45" name="Title 4">
            <a:extLst>
              <a:ext uri="{FF2B5EF4-FFF2-40B4-BE49-F238E27FC236}">
                <a16:creationId xmlns:a16="http://schemas.microsoft.com/office/drawing/2014/main" id="{81AB9871-D801-3C48-AF67-94031BE5CE78}"/>
              </a:ext>
            </a:extLst>
          </p:cNvPr>
          <p:cNvSpPr txBox="1">
            <a:spLocks/>
          </p:cNvSpPr>
          <p:nvPr/>
        </p:nvSpPr>
        <p:spPr>
          <a:xfrm>
            <a:off x="38348219" y="316973"/>
            <a:ext cx="11473735" cy="2771125"/>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nSpc>
                <a:spcPct val="120000"/>
              </a:lnSpc>
            </a:pPr>
            <a:r>
              <a:rPr lang="en-US" sz="4400" b="1" dirty="0">
                <a:latin typeface="Lato" panose="020F0502020204030203" pitchFamily="34" charset="0"/>
                <a:cs typeface="Arial" panose="020B0604020202020204" pitchFamily="34" charset="0"/>
              </a:rPr>
              <a:t>Additional Information</a:t>
            </a:r>
          </a:p>
          <a:p>
            <a:pPr>
              <a:lnSpc>
                <a:spcPct val="120000"/>
              </a:lnSpc>
            </a:pPr>
            <a:endParaRPr lang="en-US" sz="4400" b="1" dirty="0">
              <a:latin typeface="Lato Black" panose="020F0A02020204030203" pitchFamily="34" charset="0"/>
              <a:cs typeface="Arial" panose="020B0604020202020204" pitchFamily="34" charset="0"/>
            </a:endParaRPr>
          </a:p>
        </p:txBody>
      </p:sp>
      <p:sp>
        <p:nvSpPr>
          <p:cNvPr id="47" name="Title 4">
            <a:extLst>
              <a:ext uri="{FF2B5EF4-FFF2-40B4-BE49-F238E27FC236}">
                <a16:creationId xmlns:a16="http://schemas.microsoft.com/office/drawing/2014/main" id="{C7B7D42C-7D4B-4C43-B079-0D240B261766}"/>
              </a:ext>
            </a:extLst>
          </p:cNvPr>
          <p:cNvSpPr txBox="1">
            <a:spLocks/>
          </p:cNvSpPr>
          <p:nvPr/>
        </p:nvSpPr>
        <p:spPr>
          <a:xfrm>
            <a:off x="38598995" y="1507534"/>
            <a:ext cx="11473735" cy="22327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20000"/>
              </a:lnSpc>
            </a:pPr>
            <a:r>
              <a:rPr lang="en-US" sz="3200" b="1" dirty="0">
                <a:latin typeface="Lato" panose="020F0502020204030203" pitchFamily="34" charset="0"/>
                <a:cs typeface="Arial" panose="020B0604020202020204" pitchFamily="34" charset="0"/>
              </a:rPr>
              <a:t>Feature Importance</a:t>
            </a:r>
          </a:p>
          <a:p>
            <a:pPr>
              <a:lnSpc>
                <a:spcPct val="120000"/>
              </a:lnSpc>
            </a:pPr>
            <a:endParaRPr lang="en-US" sz="3200" b="1" dirty="0">
              <a:latin typeface="Lato Black" panose="020F0A02020204030203" pitchFamily="34" charset="0"/>
              <a:cs typeface="Arial" panose="020B0604020202020204" pitchFamily="34" charset="0"/>
            </a:endParaRPr>
          </a:p>
        </p:txBody>
      </p:sp>
      <p:sp>
        <p:nvSpPr>
          <p:cNvPr id="48" name="Rectangle 47">
            <a:extLst>
              <a:ext uri="{FF2B5EF4-FFF2-40B4-BE49-F238E27FC236}">
                <a16:creationId xmlns:a16="http://schemas.microsoft.com/office/drawing/2014/main" id="{5AB0F04A-223F-2D41-A91A-79245D125CA6}"/>
              </a:ext>
            </a:extLst>
          </p:cNvPr>
          <p:cNvSpPr/>
          <p:nvPr/>
        </p:nvSpPr>
        <p:spPr>
          <a:xfrm>
            <a:off x="38395486" y="5475414"/>
            <a:ext cx="10687050" cy="2677656"/>
          </a:xfrm>
          <a:prstGeom prst="rect">
            <a:avLst/>
          </a:prstGeom>
        </p:spPr>
        <p:txBody>
          <a:bodyPr wrap="square">
            <a:spAutoFit/>
          </a:bodyPr>
          <a:lstStyle/>
          <a:p>
            <a:pPr algn="just"/>
            <a:r>
              <a:rPr lang="en-US" sz="2800" b="1" dirty="0"/>
              <a:t>Figure 4. Interpretation of the linear ML models. </a:t>
            </a:r>
            <a:r>
              <a:rPr lang="en-US" sz="2800" dirty="0"/>
              <a:t>(A) L2 logistic regression coefficients  (B) L1 SVM with linear kernel feature weights (C) L2 SVM with linear kernel feature weights. The means weights and coefficients of the top 5 OTUs are shown here with the standard deviation over 100 data-splits. Similar OTUs had the largest impact on the predictive performance.</a:t>
            </a:r>
          </a:p>
        </p:txBody>
      </p:sp>
      <p:sp>
        <p:nvSpPr>
          <p:cNvPr id="49" name="Rectangle 48">
            <a:extLst>
              <a:ext uri="{FF2B5EF4-FFF2-40B4-BE49-F238E27FC236}">
                <a16:creationId xmlns:a16="http://schemas.microsoft.com/office/drawing/2014/main" id="{B09A2CAB-19D4-2345-B56E-CDC6779221DE}"/>
              </a:ext>
            </a:extLst>
          </p:cNvPr>
          <p:cNvSpPr/>
          <p:nvPr/>
        </p:nvSpPr>
        <p:spPr>
          <a:xfrm>
            <a:off x="38508924" y="16011298"/>
            <a:ext cx="10687050" cy="2677656"/>
          </a:xfrm>
          <a:prstGeom prst="rect">
            <a:avLst/>
          </a:prstGeom>
        </p:spPr>
        <p:txBody>
          <a:bodyPr wrap="square">
            <a:spAutoFit/>
          </a:bodyPr>
          <a:lstStyle/>
          <a:p>
            <a:pPr algn="just"/>
            <a:r>
              <a:rPr lang="en-US" sz="2800" b="1" dirty="0"/>
              <a:t>Figure 5. Explanation of the non-linear ML models. </a:t>
            </a:r>
            <a:r>
              <a:rPr lang="en-US" sz="2800" dirty="0"/>
              <a:t>(A) SVM with radial basis kernel (B) decision tree (C) random forest (D) </a:t>
            </a:r>
            <a:r>
              <a:rPr lang="en-US" sz="2800" dirty="0" err="1"/>
              <a:t>XGboost</a:t>
            </a:r>
            <a:r>
              <a:rPr lang="en-US" sz="2800" dirty="0"/>
              <a:t> feature importance was explained using permutation importance using held-out test set. The gray rectangle and the dashed line show the IQR range and median of the base testing AUROC without any permutation performed. A </a:t>
            </a:r>
            <a:r>
              <a:rPr lang="en-US" sz="2800" i="1" dirty="0" err="1"/>
              <a:t>Peptostreptococcus</a:t>
            </a:r>
            <a:r>
              <a:rPr lang="en-US" sz="2800" dirty="0"/>
              <a:t> species had the largest impact.</a:t>
            </a:r>
          </a:p>
        </p:txBody>
      </p:sp>
      <p:pic>
        <p:nvPicPr>
          <p:cNvPr id="53" name="Picture 52">
            <a:extLst>
              <a:ext uri="{FF2B5EF4-FFF2-40B4-BE49-F238E27FC236}">
                <a16:creationId xmlns:a16="http://schemas.microsoft.com/office/drawing/2014/main" id="{85ADE3E0-D668-A748-87C7-1A54043FDC7F}"/>
              </a:ext>
            </a:extLst>
          </p:cNvPr>
          <p:cNvPicPr>
            <a:picLocks noChangeAspect="1"/>
          </p:cNvPicPr>
          <p:nvPr/>
        </p:nvPicPr>
        <p:blipFill>
          <a:blip r:embed="rId9"/>
          <a:stretch>
            <a:fillRect/>
          </a:stretch>
        </p:blipFill>
        <p:spPr>
          <a:xfrm>
            <a:off x="12564665" y="25559081"/>
            <a:ext cx="5656510" cy="5656510"/>
          </a:xfrm>
          <a:prstGeom prst="rect">
            <a:avLst/>
          </a:prstGeom>
        </p:spPr>
      </p:pic>
      <p:pic>
        <p:nvPicPr>
          <p:cNvPr id="36" name="Picture 35">
            <a:extLst>
              <a:ext uri="{FF2B5EF4-FFF2-40B4-BE49-F238E27FC236}">
                <a16:creationId xmlns:a16="http://schemas.microsoft.com/office/drawing/2014/main" id="{A7ED1A61-CCD3-7442-B263-64F110DC6D6A}"/>
              </a:ext>
            </a:extLst>
          </p:cNvPr>
          <p:cNvPicPr>
            <a:picLocks noChangeAspect="1"/>
          </p:cNvPicPr>
          <p:nvPr/>
        </p:nvPicPr>
        <p:blipFill rotWithShape="1">
          <a:blip r:embed="rId10"/>
          <a:srcRect l="6495" t="1738" r="2761" b="4463"/>
          <a:stretch/>
        </p:blipFill>
        <p:spPr>
          <a:xfrm>
            <a:off x="30038747" y="10479337"/>
            <a:ext cx="7136244" cy="4917695"/>
          </a:xfrm>
          <a:prstGeom prst="rect">
            <a:avLst/>
          </a:prstGeom>
          <a:ln w="76200">
            <a:solidFill>
              <a:schemeClr val="tx1"/>
            </a:solidFill>
          </a:ln>
        </p:spPr>
      </p:pic>
      <p:pic>
        <p:nvPicPr>
          <p:cNvPr id="37" name="Picture 36">
            <a:extLst>
              <a:ext uri="{FF2B5EF4-FFF2-40B4-BE49-F238E27FC236}">
                <a16:creationId xmlns:a16="http://schemas.microsoft.com/office/drawing/2014/main" id="{68118199-E738-F143-88DC-BA1B91D1AFFF}"/>
              </a:ext>
            </a:extLst>
          </p:cNvPr>
          <p:cNvPicPr>
            <a:picLocks noChangeAspect="1"/>
          </p:cNvPicPr>
          <p:nvPr/>
        </p:nvPicPr>
        <p:blipFill rotWithShape="1">
          <a:blip r:embed="rId11"/>
          <a:srcRect l="2195" t="2306" r="2272" b="2580"/>
          <a:stretch/>
        </p:blipFill>
        <p:spPr>
          <a:xfrm>
            <a:off x="206814" y="22098784"/>
            <a:ext cx="10534721" cy="7445709"/>
          </a:xfrm>
          <a:prstGeom prst="rect">
            <a:avLst/>
          </a:prstGeom>
        </p:spPr>
      </p:pic>
      <p:sp>
        <p:nvSpPr>
          <p:cNvPr id="39" name="Rectangle 38">
            <a:extLst>
              <a:ext uri="{FF2B5EF4-FFF2-40B4-BE49-F238E27FC236}">
                <a16:creationId xmlns:a16="http://schemas.microsoft.com/office/drawing/2014/main" id="{EFBB63A9-A01C-6E45-B83B-DD4C9AB735B2}"/>
              </a:ext>
            </a:extLst>
          </p:cNvPr>
          <p:cNvSpPr/>
          <p:nvPr/>
        </p:nvSpPr>
        <p:spPr>
          <a:xfrm>
            <a:off x="411184" y="29563235"/>
            <a:ext cx="10687050" cy="3046988"/>
          </a:xfrm>
          <a:prstGeom prst="rect">
            <a:avLst/>
          </a:prstGeom>
        </p:spPr>
        <p:txBody>
          <a:bodyPr wrap="square">
            <a:spAutoFit/>
          </a:bodyPr>
          <a:lstStyle/>
          <a:p>
            <a:pPr algn="just"/>
            <a:r>
              <a:rPr lang="en-US" sz="3200" b="1" dirty="0"/>
              <a:t>Figure 1. Machine learning pipeline. </a:t>
            </a:r>
            <a:r>
              <a:rPr lang="en-US" sz="3200" dirty="0"/>
              <a:t>We split the data stratified to maintain the overall label distribution, performed five-fold cross-validation on the training data to select the best hyperparameter setting and then using these hyperparameters to train all of the training data. The model was evaluated on a held-out set of data.</a:t>
            </a:r>
          </a:p>
        </p:txBody>
      </p:sp>
      <p:sp>
        <p:nvSpPr>
          <p:cNvPr id="40" name="Rectangle 39">
            <a:extLst>
              <a:ext uri="{FF2B5EF4-FFF2-40B4-BE49-F238E27FC236}">
                <a16:creationId xmlns:a16="http://schemas.microsoft.com/office/drawing/2014/main" id="{FCF16F04-95A6-8D4B-B93A-09A660AF9464}"/>
              </a:ext>
            </a:extLst>
          </p:cNvPr>
          <p:cNvSpPr/>
          <p:nvPr/>
        </p:nvSpPr>
        <p:spPr>
          <a:xfrm>
            <a:off x="30091874" y="15787669"/>
            <a:ext cx="7000342" cy="2554545"/>
          </a:xfrm>
          <a:prstGeom prst="rect">
            <a:avLst/>
          </a:prstGeom>
        </p:spPr>
        <p:txBody>
          <a:bodyPr wrap="square">
            <a:spAutoFit/>
          </a:bodyPr>
          <a:lstStyle/>
          <a:p>
            <a:r>
              <a:rPr lang="en-US" sz="3200" b="1" dirty="0">
                <a:solidFill>
                  <a:schemeClr val="bg1"/>
                </a:solidFill>
              </a:rPr>
              <a:t>Figure 3. Computational efficiency of seven ML models. </a:t>
            </a:r>
            <a:r>
              <a:rPr lang="en-US" sz="3200" dirty="0">
                <a:solidFill>
                  <a:schemeClr val="bg1"/>
                </a:solidFill>
              </a:rPr>
              <a:t>The wall-times for training and testing of each data-split showed the differences in computational efficiency of the seven models. </a:t>
            </a:r>
          </a:p>
        </p:txBody>
      </p:sp>
      <p:sp>
        <p:nvSpPr>
          <p:cNvPr id="41" name="Rectangle 40">
            <a:extLst>
              <a:ext uri="{FF2B5EF4-FFF2-40B4-BE49-F238E27FC236}">
                <a16:creationId xmlns:a16="http://schemas.microsoft.com/office/drawing/2014/main" id="{531C862C-1E29-F849-8179-9F132C9BDE98}"/>
              </a:ext>
            </a:extLst>
          </p:cNvPr>
          <p:cNvSpPr/>
          <p:nvPr/>
        </p:nvSpPr>
        <p:spPr>
          <a:xfrm>
            <a:off x="23665920" y="10273732"/>
            <a:ext cx="5582029" cy="6986528"/>
          </a:xfrm>
          <a:prstGeom prst="rect">
            <a:avLst/>
          </a:prstGeom>
        </p:spPr>
        <p:txBody>
          <a:bodyPr wrap="square">
            <a:spAutoFit/>
          </a:bodyPr>
          <a:lstStyle/>
          <a:p>
            <a:r>
              <a:rPr lang="en-US" sz="3200" b="1" dirty="0">
                <a:solidFill>
                  <a:schemeClr val="bg1"/>
                </a:solidFill>
              </a:rPr>
              <a:t>Figure 2. Generalization and classification performance of ML models using AUROC values of all cross validation and testing performances.    </a:t>
            </a:r>
          </a:p>
          <a:p>
            <a:r>
              <a:rPr lang="en-US" sz="3200" dirty="0">
                <a:solidFill>
                  <a:schemeClr val="bg1"/>
                </a:solidFill>
              </a:rPr>
              <a:t>The median AUROC for diagnosing individuals with SRN using bacterial abundances was higher than chance (depicted by horizontal line at 0.50) for all the ML models. Discriminative performance of random forest model was higher than other ML models.</a:t>
            </a:r>
          </a:p>
        </p:txBody>
      </p:sp>
      <p:cxnSp>
        <p:nvCxnSpPr>
          <p:cNvPr id="11" name="Straight Connector 10">
            <a:extLst>
              <a:ext uri="{FF2B5EF4-FFF2-40B4-BE49-F238E27FC236}">
                <a16:creationId xmlns:a16="http://schemas.microsoft.com/office/drawing/2014/main" id="{35B638DF-C058-DD4B-9D9A-BBE29AE1EF75}"/>
              </a:ext>
            </a:extLst>
          </p:cNvPr>
          <p:cNvCxnSpPr/>
          <p:nvPr/>
        </p:nvCxnSpPr>
        <p:spPr>
          <a:xfrm>
            <a:off x="29511548" y="10306801"/>
            <a:ext cx="0" cy="8060514"/>
          </a:xfrm>
          <a:prstGeom prst="line">
            <a:avLst/>
          </a:prstGeom>
          <a:ln w="76200"/>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27254E2C-5331-924C-8C22-BA8D8F1332CF}"/>
              </a:ext>
            </a:extLst>
          </p:cNvPr>
          <p:cNvPicPr>
            <a:picLocks noChangeAspect="1"/>
          </p:cNvPicPr>
          <p:nvPr/>
        </p:nvPicPr>
        <p:blipFill>
          <a:blip r:embed="rId12"/>
          <a:stretch>
            <a:fillRect/>
          </a:stretch>
        </p:blipFill>
        <p:spPr>
          <a:xfrm>
            <a:off x="38395486" y="19670429"/>
            <a:ext cx="10672624" cy="3335195"/>
          </a:xfrm>
          <a:prstGeom prst="rect">
            <a:avLst/>
          </a:prstGeom>
        </p:spPr>
      </p:pic>
      <p:pic>
        <p:nvPicPr>
          <p:cNvPr id="22" name="Picture 21">
            <a:extLst>
              <a:ext uri="{FF2B5EF4-FFF2-40B4-BE49-F238E27FC236}">
                <a16:creationId xmlns:a16="http://schemas.microsoft.com/office/drawing/2014/main" id="{657346F9-D7D6-664B-B674-975C81BFE2F3}"/>
              </a:ext>
            </a:extLst>
          </p:cNvPr>
          <p:cNvPicPr>
            <a:picLocks noChangeAspect="1"/>
          </p:cNvPicPr>
          <p:nvPr/>
        </p:nvPicPr>
        <p:blipFill>
          <a:blip r:embed="rId13"/>
          <a:stretch>
            <a:fillRect/>
          </a:stretch>
        </p:blipFill>
        <p:spPr>
          <a:xfrm>
            <a:off x="39000923" y="23684284"/>
            <a:ext cx="9244857" cy="7924163"/>
          </a:xfrm>
          <a:prstGeom prst="rect">
            <a:avLst/>
          </a:prstGeom>
        </p:spPr>
      </p:pic>
      <p:sp>
        <p:nvSpPr>
          <p:cNvPr id="54" name="Title 4">
            <a:extLst>
              <a:ext uri="{FF2B5EF4-FFF2-40B4-BE49-F238E27FC236}">
                <a16:creationId xmlns:a16="http://schemas.microsoft.com/office/drawing/2014/main" id="{C79A0452-1EB1-1A4E-B428-FC0965FF2888}"/>
              </a:ext>
            </a:extLst>
          </p:cNvPr>
          <p:cNvSpPr txBox="1">
            <a:spLocks/>
          </p:cNvSpPr>
          <p:nvPr/>
        </p:nvSpPr>
        <p:spPr>
          <a:xfrm>
            <a:off x="38508924" y="19038571"/>
            <a:ext cx="11473735" cy="22327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20000"/>
              </a:lnSpc>
            </a:pPr>
            <a:r>
              <a:rPr lang="en-US" sz="3200" b="1" dirty="0">
                <a:latin typeface="Lato" panose="020F0502020204030203" pitchFamily="34" charset="0"/>
                <a:cs typeface="Arial" panose="020B0604020202020204" pitchFamily="34" charset="0"/>
              </a:rPr>
              <a:t>Hyperparameter Tuning</a:t>
            </a:r>
          </a:p>
          <a:p>
            <a:pPr>
              <a:lnSpc>
                <a:spcPct val="120000"/>
              </a:lnSpc>
            </a:pPr>
            <a:endParaRPr lang="en-US" sz="3200" b="1" dirty="0">
              <a:latin typeface="Lato Black" panose="020F0A02020204030203" pitchFamily="34" charset="0"/>
              <a:cs typeface="Arial" panose="020B0604020202020204" pitchFamily="34" charset="0"/>
            </a:endParaRPr>
          </a:p>
        </p:txBody>
      </p:sp>
      <p:sp>
        <p:nvSpPr>
          <p:cNvPr id="55" name="Rectangle 54">
            <a:extLst>
              <a:ext uri="{FF2B5EF4-FFF2-40B4-BE49-F238E27FC236}">
                <a16:creationId xmlns:a16="http://schemas.microsoft.com/office/drawing/2014/main" id="{317BF415-E696-DA44-8438-7FDC50CC180C}"/>
              </a:ext>
            </a:extLst>
          </p:cNvPr>
          <p:cNvSpPr/>
          <p:nvPr/>
        </p:nvSpPr>
        <p:spPr>
          <a:xfrm>
            <a:off x="38563255" y="23038395"/>
            <a:ext cx="10632719" cy="461665"/>
          </a:xfrm>
          <a:prstGeom prst="rect">
            <a:avLst/>
          </a:prstGeom>
        </p:spPr>
        <p:txBody>
          <a:bodyPr wrap="square">
            <a:spAutoFit/>
          </a:bodyPr>
          <a:lstStyle/>
          <a:p>
            <a:pPr algn="just"/>
            <a:r>
              <a:rPr lang="en-US" sz="2400" b="1" dirty="0"/>
              <a:t>Figure 6. Hyperparameter tuning during cross-validation for linear models.</a:t>
            </a:r>
            <a:endParaRPr lang="en-US" sz="2400" dirty="0"/>
          </a:p>
        </p:txBody>
      </p:sp>
      <p:pic>
        <p:nvPicPr>
          <p:cNvPr id="28" name="Picture 27">
            <a:extLst>
              <a:ext uri="{FF2B5EF4-FFF2-40B4-BE49-F238E27FC236}">
                <a16:creationId xmlns:a16="http://schemas.microsoft.com/office/drawing/2014/main" id="{492A5FA9-B0E3-3F49-988A-C069739348BE}"/>
              </a:ext>
            </a:extLst>
          </p:cNvPr>
          <p:cNvPicPr>
            <a:picLocks noChangeAspect="1"/>
          </p:cNvPicPr>
          <p:nvPr/>
        </p:nvPicPr>
        <p:blipFill rotWithShape="1">
          <a:blip r:embed="rId14"/>
          <a:srcRect l="7814" t="6599" r="3045" b="6224"/>
          <a:stretch/>
        </p:blipFill>
        <p:spPr>
          <a:xfrm>
            <a:off x="12856213" y="10306801"/>
            <a:ext cx="10693269" cy="7843179"/>
          </a:xfrm>
          <a:prstGeom prst="rect">
            <a:avLst/>
          </a:prstGeom>
          <a:ln w="101600">
            <a:solidFill>
              <a:schemeClr val="tx1"/>
            </a:solidFill>
          </a:ln>
        </p:spPr>
      </p:pic>
      <p:sp>
        <p:nvSpPr>
          <p:cNvPr id="57" name="Rectangle 56">
            <a:extLst>
              <a:ext uri="{FF2B5EF4-FFF2-40B4-BE49-F238E27FC236}">
                <a16:creationId xmlns:a16="http://schemas.microsoft.com/office/drawing/2014/main" id="{1307E842-B9AC-2041-B416-557580FDC04D}"/>
              </a:ext>
            </a:extLst>
          </p:cNvPr>
          <p:cNvSpPr/>
          <p:nvPr/>
        </p:nvSpPr>
        <p:spPr>
          <a:xfrm>
            <a:off x="38672800" y="31690003"/>
            <a:ext cx="10632719" cy="461665"/>
          </a:xfrm>
          <a:prstGeom prst="rect">
            <a:avLst/>
          </a:prstGeom>
        </p:spPr>
        <p:txBody>
          <a:bodyPr wrap="square">
            <a:spAutoFit/>
          </a:bodyPr>
          <a:lstStyle/>
          <a:p>
            <a:pPr algn="just"/>
            <a:r>
              <a:rPr lang="en-US" sz="2400" b="1" dirty="0"/>
              <a:t>Figure 7. Hyperparameter tuning during cross-validation for non-linear models.</a:t>
            </a:r>
            <a:endParaRPr lang="en-US" sz="2400" dirty="0"/>
          </a:p>
        </p:txBody>
      </p:sp>
      <p:sp>
        <p:nvSpPr>
          <p:cNvPr id="43" name="Title 4">
            <a:extLst>
              <a:ext uri="{FF2B5EF4-FFF2-40B4-BE49-F238E27FC236}">
                <a16:creationId xmlns:a16="http://schemas.microsoft.com/office/drawing/2014/main" id="{8A3C317F-D4BC-694C-B20C-47D8EC9BD447}"/>
              </a:ext>
            </a:extLst>
          </p:cNvPr>
          <p:cNvSpPr txBox="1">
            <a:spLocks/>
          </p:cNvSpPr>
          <p:nvPr/>
        </p:nvSpPr>
        <p:spPr>
          <a:xfrm>
            <a:off x="12277720" y="4538643"/>
            <a:ext cx="25976634" cy="2275599"/>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857250" indent="-857250" algn="l">
              <a:lnSpc>
                <a:spcPct val="150000"/>
              </a:lnSpc>
              <a:buFont typeface="Wingdings" pitchFamily="2" charset="2"/>
              <a:buChar char="v"/>
            </a:pP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A good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ML pipeline </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is necessary to have reliable models. </a:t>
            </a:r>
            <a:b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66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8" name="TextBox 7">
            <a:extLst>
              <a:ext uri="{FF2B5EF4-FFF2-40B4-BE49-F238E27FC236}">
                <a16:creationId xmlns:a16="http://schemas.microsoft.com/office/drawing/2014/main" id="{E7B9112F-C68C-4148-BCDD-ADE96D48B8DF}"/>
              </a:ext>
            </a:extLst>
          </p:cNvPr>
          <p:cNvSpPr txBox="1"/>
          <p:nvPr/>
        </p:nvSpPr>
        <p:spPr>
          <a:xfrm>
            <a:off x="12383229" y="7182302"/>
            <a:ext cx="24488721" cy="2123658"/>
          </a:xfrm>
          <a:prstGeom prst="rect">
            <a:avLst/>
          </a:prstGeom>
          <a:noFill/>
        </p:spPr>
        <p:txBody>
          <a:bodyPr wrap="square" rtlCol="0">
            <a:spAutoFit/>
          </a:bodyPr>
          <a:lstStyle/>
          <a:p>
            <a:pPr marL="857250" indent="-857250">
              <a:buFont typeface="Wingdings" pitchFamily="2" charset="2"/>
              <a:buChar char="v"/>
            </a:pP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Depending on the way we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split data</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 there is </a:t>
            </a:r>
            <a:r>
              <a:rPr lang="en-US" sz="6600" b="1" dirty="0">
                <a:solidFill>
                  <a:schemeClr val="bg1"/>
                </a:solidFill>
                <a:latin typeface="Lato" panose="020F0502020204030203" pitchFamily="34" charset="0"/>
                <a:ea typeface="Roboto" panose="02000000000000000000" pitchFamily="2" charset="0"/>
                <a:cs typeface="Arial" panose="020B0604020202020204" pitchFamily="34" charset="0"/>
              </a:rPr>
              <a:t>large variability </a:t>
            </a:r>
            <a:r>
              <a:rPr lang="en-US" sz="6600" dirty="0">
                <a:solidFill>
                  <a:schemeClr val="bg1"/>
                </a:solidFill>
                <a:latin typeface="Lato" panose="020F0502020204030203" pitchFamily="34" charset="0"/>
                <a:ea typeface="Roboto" panose="02000000000000000000" pitchFamily="2" charset="0"/>
                <a:cs typeface="Arial" panose="020B0604020202020204" pitchFamily="34" charset="0"/>
              </a:rPr>
              <a:t>in testing performance.</a:t>
            </a:r>
            <a:endParaRPr lang="en-US" sz="6600" dirty="0"/>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5657</TotalTime>
  <Words>783</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Lato Black</vt:lpstr>
      <vt:lpstr>Wingdings</vt:lpstr>
      <vt:lpstr>Roboto</vt:lpstr>
      <vt:lpstr>Calibri Light</vt:lpstr>
      <vt:lpstr>Lato</vt:lpstr>
      <vt:lpstr>Calibri</vt:lpstr>
      <vt:lpstr>Office Theme</vt:lpstr>
      <vt:lpstr>Choose ML models based on our expectations of performance and interpretability and computational resources.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Microsoft Office User</cp:lastModifiedBy>
  <cp:revision>221</cp:revision>
  <cp:lastPrinted>2019-05-31T15:37:43Z</cp:lastPrinted>
  <dcterms:created xsi:type="dcterms:W3CDTF">2018-09-16T19:13:41Z</dcterms:created>
  <dcterms:modified xsi:type="dcterms:W3CDTF">2019-05-31T15:37:58Z</dcterms:modified>
</cp:coreProperties>
</file>